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4" r:id="rId3"/>
    <p:sldId id="277" r:id="rId4"/>
    <p:sldId id="275" r:id="rId5"/>
    <p:sldId id="279" r:id="rId6"/>
    <p:sldId id="281" r:id="rId7"/>
    <p:sldId id="282" r:id="rId8"/>
    <p:sldId id="283" r:id="rId9"/>
    <p:sldId id="285" r:id="rId10"/>
    <p:sldId id="286" r:id="rId11"/>
    <p:sldId id="289" r:id="rId12"/>
    <p:sldId id="295" r:id="rId13"/>
    <p:sldId id="287" r:id="rId14"/>
    <p:sldId id="290" r:id="rId15"/>
    <p:sldId id="291" r:id="rId16"/>
    <p:sldId id="292" r:id="rId17"/>
    <p:sldId id="293" r:id="rId18"/>
    <p:sldId id="29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108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9135" y="2404534"/>
            <a:ext cx="11022676" cy="164630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Мониторинг водопропускных сооружений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69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44" y="144088"/>
            <a:ext cx="12030056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Санация труб с помощью светополимерно-тканевого рукава</a:t>
            </a:r>
            <a:br>
              <a:rPr lang="ru-RU" b="1" dirty="0">
                <a:solidFill>
                  <a:srgbClr val="C00000"/>
                </a:solidFill>
              </a:rPr>
            </a:b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79441"/>
            <a:ext cx="12192000" cy="2793796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Санация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технология восстановления и очистки трубопроводов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Применяется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ремонте водопропускных труб на железных и автомобильных дорогах с использованием сплошного полимерно-тканевого рукава, выполненного из композиционных материалов и оснащенного полимерной матрицей.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>
              <a:spcBef>
                <a:spcPts val="0"/>
              </a:spcBef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рукав создает внутри водопропускной трубы сплошную оболочку светоотверждаемую на месте ультрафиолетовым излучением и плотно прилегающую к внутренней поверхности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трубы.</a:t>
            </a:r>
          </a:p>
          <a:p>
            <a:pPr marL="0">
              <a:spcBef>
                <a:spcPts val="0"/>
              </a:spcBef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>
              <a:spcBef>
                <a:spcPts val="0"/>
              </a:spcBef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0" y="3923607"/>
            <a:ext cx="11970327" cy="27930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rgbClr val="C00000"/>
                </a:solidFill>
              </a:rPr>
              <a:t>Материал полимерно-тканевого рукава после отверждения и набора прочности отвечает следующим требованиям:</a:t>
            </a:r>
          </a:p>
          <a:p>
            <a:r>
              <a:rPr lang="ru-RU" sz="2400" b="1" dirty="0" smtClean="0"/>
              <a:t>имеет прочностные характеристики, обеспечивающие восприятие необходимых расчетных нагрузок;</a:t>
            </a:r>
          </a:p>
          <a:p>
            <a:r>
              <a:rPr lang="ru-RU" sz="2400" b="1" dirty="0" smtClean="0"/>
              <a:t>устойчивость к солнечному воздействию;</a:t>
            </a:r>
          </a:p>
          <a:p>
            <a:r>
              <a:rPr lang="ru-RU" sz="2400" b="1" dirty="0" smtClean="0"/>
              <a:t>срок эксплуатации 50 лет.</a:t>
            </a:r>
          </a:p>
          <a:p>
            <a:endParaRPr lang="ru-RU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76695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718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 </a:t>
            </a:r>
            <a:r>
              <a:rPr lang="ru-RU" b="1" dirty="0">
                <a:solidFill>
                  <a:srgbClr val="C00000"/>
                </a:solidFill>
              </a:rPr>
              <a:t>С</a:t>
            </a:r>
            <a:r>
              <a:rPr lang="ru-RU" b="1" dirty="0" smtClean="0">
                <a:solidFill>
                  <a:srgbClr val="C00000"/>
                </a:solidFill>
              </a:rPr>
              <a:t>ветополимерно-тканевый </a:t>
            </a:r>
            <a:r>
              <a:rPr lang="ru-RU" b="1" dirty="0">
                <a:solidFill>
                  <a:srgbClr val="C00000"/>
                </a:solidFill>
              </a:rPr>
              <a:t>рукав</a:t>
            </a:r>
            <a:br>
              <a:rPr lang="ru-RU" b="1" dirty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IMG_285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87185"/>
            <a:ext cx="6404803" cy="42672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033" y="2577664"/>
            <a:ext cx="6422967" cy="428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79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053455" cy="6858000"/>
          </a:xfrm>
        </p:spPr>
        <p:txBody>
          <a:bodyPr>
            <a:noAutofit/>
          </a:bodyPr>
          <a:lstStyle/>
          <a:p>
            <a:pPr fontAlgn="base"/>
            <a:r>
              <a:rPr lang="ru-RU" sz="2000" b="1" dirty="0">
                <a:solidFill>
                  <a:srgbClr val="C00000"/>
                </a:solidFill>
              </a:rPr>
              <a:t>Применение данной технологии позволяет:</a:t>
            </a:r>
          </a:p>
          <a:p>
            <a:pPr fontAlgn="base"/>
            <a:r>
              <a:rPr lang="ru-RU" sz="2000" b="1" dirty="0"/>
              <a:t>- производить работы без закрытия движения транспортных средств ограничения скоростного режима;</a:t>
            </a:r>
          </a:p>
          <a:p>
            <a:pPr fontAlgn="base"/>
            <a:r>
              <a:rPr lang="ru-RU" sz="2000" b="1" dirty="0"/>
              <a:t>- решить задачу ремонта водопропускных труб в «стесненных условиях»;</a:t>
            </a:r>
          </a:p>
          <a:p>
            <a:pPr fontAlgn="base"/>
            <a:r>
              <a:rPr lang="ru-RU" sz="2000" b="1" dirty="0"/>
              <a:t>- значительно снизить сроки ремонта труб: в течение 2-х дней санация </a:t>
            </a:r>
            <a:r>
              <a:rPr lang="ru-RU" sz="2000" b="1" dirty="0" err="1"/>
              <a:t>светополимерным</a:t>
            </a:r>
            <a:r>
              <a:rPr lang="ru-RU" sz="2000" b="1" dirty="0"/>
              <a:t> тканевым рукавом;</a:t>
            </a:r>
          </a:p>
          <a:p>
            <a:pPr fontAlgn="base"/>
            <a:r>
              <a:rPr lang="ru-RU" sz="2000" b="1" dirty="0"/>
              <a:t>- снизить стоимость ремонта;</a:t>
            </a:r>
          </a:p>
          <a:p>
            <a:pPr fontAlgn="base"/>
            <a:r>
              <a:rPr lang="ru-RU" sz="2000" b="1" dirty="0"/>
              <a:t>- увеличить прочностные и эксплуатационные характеристики ремонтируемой трубы;</a:t>
            </a:r>
          </a:p>
          <a:p>
            <a:pPr fontAlgn="base"/>
            <a:r>
              <a:rPr lang="ru-RU" sz="2000" b="1" dirty="0"/>
              <a:t>- гарантировать срок эксплуатации до 50 лет (срок гарантии устанавливает производитель материала);</a:t>
            </a:r>
          </a:p>
          <a:p>
            <a:pPr fontAlgn="base"/>
            <a:r>
              <a:rPr lang="ru-RU" sz="2000" b="1" dirty="0"/>
              <a:t>- устранить протечки;</a:t>
            </a:r>
          </a:p>
          <a:p>
            <a:pPr fontAlgn="base"/>
            <a:r>
              <a:rPr lang="ru-RU" sz="2000" b="1" dirty="0"/>
              <a:t>- восстановить водопропускную способность трубы;</a:t>
            </a:r>
          </a:p>
          <a:p>
            <a:pPr fontAlgn="base"/>
            <a:r>
              <a:rPr lang="ru-RU" sz="2000" b="1" dirty="0"/>
              <a:t>- повысить коррозионную и химическую стойкость ремонтируемой трубы;</a:t>
            </a:r>
          </a:p>
          <a:p>
            <a:pPr fontAlgn="base"/>
            <a:r>
              <a:rPr lang="ru-RU" sz="2000" b="1" dirty="0"/>
              <a:t>- уменьшить эксплуатационные затраты на текущее содержание трубы;</a:t>
            </a:r>
          </a:p>
          <a:p>
            <a:pPr fontAlgn="base"/>
            <a:r>
              <a:rPr lang="ru-RU" sz="2000" b="1" dirty="0"/>
              <a:t>- исключить обслуживание внутренней поверхности и лотка трубы.</a:t>
            </a:r>
          </a:p>
          <a:p>
            <a:endParaRPr lang="ru-RU" sz="2000" b="1" dirty="0"/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90197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4814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Обследование водопропускных труб</a:t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48145"/>
            <a:ext cx="12192000" cy="5519651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обследования водопропускных труб производят: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осмотр внутренних и наружных (не закрытых грунтом) поверхностей труб и оголовков;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измерения вертикальных и горизонтальных диаметров круглых водопропускных  труб, высоты и ширины отверстий прямоугольных труб (или других характерных параметров труб, имеющих сложное очертание отверстий);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замеры величин зазоров в швах между звеньями водопропускных труб  и между секциями фундаментов (для фундаментных труб), взаимных вертикальных деформаций звеньев труб 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заносимости лотков водопропускных труб  грунтом;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проверку профиля лотка трубы  и положения оси трубы в плане.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193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8909"/>
            <a:ext cx="12070080" cy="2644167"/>
          </a:xfrm>
        </p:spPr>
        <p:txBody>
          <a:bodyPr>
            <a:normAutofit/>
          </a:bodyPr>
          <a:lstStyle/>
          <a:p>
            <a:r>
              <a:rPr lang="ru-RU" sz="2000" b="1" dirty="0"/>
              <a:t>Объектами мониторинга являются: - водопропускные трубы, эксплуатируемые в сложных инженерно- геологических, сейсмических или климатических условиях; - водопропускные трубы после строительства, реконструкции, модернизации или ремонта, осуществленных с использованием новых технологий, конструкций и материалов; - водопропускные трубы, эксплуатируемые в аварийном состоянии, вызванном чрезвычайными обстоятельствами в период ликвидации аварийных ситуаций; - водопропускные трубы, подлежащие ремонту, в случае необходимости установления причин возникновения и динамики развития дефектов, разработки прогноза их развития.</a:t>
            </a:r>
            <a:endParaRPr lang="en-US" sz="2000" b="1" dirty="0"/>
          </a:p>
          <a:p>
            <a:endParaRPr lang="en-US" sz="20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6363" y="2643447"/>
            <a:ext cx="6295638" cy="421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062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8786"/>
            <a:ext cx="12192000" cy="610226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технического состояния водопропускных труб может быть проведен по решениям приемочных комиссий, по требованиям проектных, эксплуатационных организаций, организаций, выполняющих работы по обследованию, а также в связи с выполнением научно- исследовательских и опытных работ, когда решение вопросов, связанных с эксплуатацией сооружения, не может быть получено только расчетным путем, по данным обследований и испытаний.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347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828" y="122052"/>
            <a:ext cx="12035171" cy="4250443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о необходимости проведения мониторинга должно быть оформлено в виде заявки, включающей в себя обоснование необходимости мониторинга, требования инициирующей организации к мониторингу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мониторинге должна быть выполнена экспериментальная оценка количественных параметров (измерение) и качественных признаков, характеризующих техническое состояние водопропускной трубы, к которым относятся геометрические параметры; напряженно-деформированное состояние; динамические характеристики; дефекты; нагрузки и воздействия, температурно-влажностные и другие условия эксплуатации;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жесткостные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прочностные и прочие свойства конструкций и материалов. Оцениваться могут как действующие значения параметров, так и их изменение в процессе мониторинга.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49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072" y="298538"/>
            <a:ext cx="11946928" cy="538736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технического состояния должен, как правило, выполняться методами неразрушающего контроля. Возможно использование псевдонеразрушающих методов (с локальным нарушением защитного слоя бетона, взятием образцов материала в виде кернов или вырезкой), которые могут применяться в начале мониторинга.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154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447" y="193963"/>
            <a:ext cx="11514666" cy="83681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Периодический инструментальный мониторинг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446" y="1030778"/>
            <a:ext cx="11963553" cy="452212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2.1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Периодический инструментальный мониторинг следует проводить на основе периодических инструментальных измерений по установленным в конструкции маркам, датчикам, приборам.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Периодический мониторинг выполняется в две стадии. На первой стадии разрабатывают программу периодического мониторинга. На второй стадии проводят мониторинг с предварительной установкой оборудования в соответствии с программой.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276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250" y="0"/>
            <a:ext cx="12060749" cy="6118167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Периодический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выполняется в две стадии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стадии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периодического мониторинга должна содержать: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мониторинга;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периодичности измерений и сроки выполнения работ;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объекта мониторинга;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мониторинга, анализ имеющихся материалов наблюдений и обследований;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видов работ, деталей, элементов конструкции, где необходимо проводить измерения;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применяемые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мониторинга, порядок их установки;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применяемые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измерений, приборы, оборудование, порядок и место их установки, порядок измерений;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проведения инструментальных измерений;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60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378" y="0"/>
            <a:ext cx="12075622" cy="35412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методику обработки данных измерений и анализа результатов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обеспечению доступа к элементам конструкции для установки датчиков, марок, снятия отсчетов;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обеспечению сохранности установленных датчиков, марок и приборов от их повреждения, вандализма, хищения;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отчетных документов, сроки их представления.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234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005" y="177338"/>
            <a:ext cx="12192000" cy="687186"/>
          </a:xfrm>
        </p:spPr>
        <p:txBody>
          <a:bodyPr>
            <a:normAutofit/>
          </a:bodyPr>
          <a:lstStyle/>
          <a:p>
            <a:r>
              <a:rPr lang="ru-RU" sz="3200" b="1" cap="all" dirty="0">
                <a:solidFill>
                  <a:srgbClr val="C00000"/>
                </a:solidFill>
              </a:rPr>
              <a:t>РОБОТ ДЛЯ ТЕЛЕИНСПЕКЦИИ ТРУБОПРОВОДОВ </a:t>
            </a:r>
            <a:r>
              <a:rPr lang="en-US" sz="3200" b="1" cap="all" dirty="0">
                <a:solidFill>
                  <a:srgbClr val="C00000"/>
                </a:solidFill>
              </a:rPr>
              <a:t>SD</a:t>
            </a:r>
            <a:r>
              <a:rPr lang="ru-RU" sz="3200" b="1" cap="all" dirty="0">
                <a:solidFill>
                  <a:srgbClr val="C00000"/>
                </a:solidFill>
              </a:rPr>
              <a:t>-100</a:t>
            </a:r>
            <a:endParaRPr lang="en-US" sz="3200" dirty="0">
              <a:solidFill>
                <a:srgbClr val="C00000"/>
              </a:solidFill>
            </a:endParaRPr>
          </a:p>
        </p:txBody>
      </p:sp>
      <p:pic>
        <p:nvPicPr>
          <p:cNvPr id="4" name="Объект 3" descr="C:\Users\Назым\Desktop\18мтр\SD-100-main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112" y="721290"/>
            <a:ext cx="6541562" cy="36178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427952" y="3856385"/>
            <a:ext cx="8596668" cy="272252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smtClean="0">
                <a:solidFill>
                  <a:schemeClr val="tx1"/>
                </a:solidFill>
              </a:rPr>
              <a:t>Робот </a:t>
            </a:r>
            <a:r>
              <a:rPr lang="en-US" sz="2400" b="1" smtClean="0">
                <a:solidFill>
                  <a:schemeClr val="tx1"/>
                </a:solidFill>
              </a:rPr>
              <a:t>SD</a:t>
            </a:r>
            <a:r>
              <a:rPr lang="ru-RU" sz="2400" b="1" smtClean="0">
                <a:solidFill>
                  <a:schemeClr val="tx1"/>
                </a:solidFill>
              </a:rPr>
              <a:t>-100 оснащен фронтальной поворотной камерой с автоуровнем. Класс влагозащиты робота </a:t>
            </a:r>
            <a:r>
              <a:rPr lang="en-US" sz="2400" b="1" smtClean="0">
                <a:solidFill>
                  <a:schemeClr val="tx1"/>
                </a:solidFill>
              </a:rPr>
              <a:t>IP</a:t>
            </a:r>
            <a:r>
              <a:rPr lang="ru-RU" sz="2400" b="1" smtClean="0">
                <a:solidFill>
                  <a:schemeClr val="tx1"/>
                </a:solidFill>
              </a:rPr>
              <a:t>68, </a:t>
            </a:r>
            <a:r>
              <a:rPr lang="en-US" sz="2400" b="1" smtClean="0">
                <a:solidFill>
                  <a:schemeClr val="tx1"/>
                </a:solidFill>
              </a:rPr>
              <a:t>SD</a:t>
            </a:r>
            <a:r>
              <a:rPr lang="ru-RU" sz="2400" b="1" smtClean="0">
                <a:solidFill>
                  <a:schemeClr val="tx1"/>
                </a:solidFill>
              </a:rPr>
              <a:t>-100 может работать на глубине до 10 метров под водой. В стандартной комплектации оснащается ручной намоткой кабеля. Электрическая намотка кабеля - дополнительная опция. Робот </a:t>
            </a:r>
            <a:r>
              <a:rPr lang="en-US" sz="2400" b="1" smtClean="0">
                <a:solidFill>
                  <a:schemeClr val="tx1"/>
                </a:solidFill>
              </a:rPr>
              <a:t>SD</a:t>
            </a:r>
            <a:r>
              <a:rPr lang="ru-RU" sz="2400" b="1" smtClean="0">
                <a:solidFill>
                  <a:schemeClr val="tx1"/>
                </a:solidFill>
              </a:rPr>
              <a:t>-100 может оснащаться кабелем длиной до 120 метров.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744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009120" cy="86452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Осмотр сооружений (визуальный осмотр)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64524"/>
            <a:ext cx="12192000" cy="5993476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Визуальный осмотр следует проводить при всех видах осмотров,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указанных,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при выполнении предварительного обследования.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Осмотру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обязательном порядке подлежат: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проезжая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часть, обочины и откосы насыпи в районе водопропускной трубы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выходное русло с конструкциями укрепления и гашения энергии водного потока;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оголовки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внутренняя и видимая наружная поверхности водопропускной трубы;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водоотведения с проезжей части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защитные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и конструкции.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Если осмотр проводят в рамках обследования, вызванного ранее обнаруженными деформациями или повреждениями, то прежде всего необходимо осматривать конструкции, внушающие опасение.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846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осмотре входного и выходного русел необходимо обращать внимание на заболоченность русел, размывы, отложение наносов, подтопление, засоренность русла, наличие в русле растительности, состояние конструкций укрепления русла и гасителей водного потока. Входное и выходное русла должны быть осмотрены на длине не менее 50 м от ближайшего оголовка. При необходимости (например, для выявления причины подтопления), длина участка осмотра должна быть увеличена.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516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осмотре железобетонных, бетонных, кирпичных и каменных труб необходимо в первую очередь обращать внимание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и характер трещин;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бетона, вывалы кирпичей и отдельных камней, отслоения штукатурки, места с обнажившейся арматурой, недостаточной толщиной или отслоением защитного слоя бетона;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коррозии арматуры;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потеками в швах сопряжения звеньев, мокрые пятна на внутренних поверхностях труб, участки выщелачивания бетона или раствора;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разрушение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кладки кирпичных и каменных труб;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деформации элементов конструкции в виде просадок, смещений, растяжки труб, "сплющивание" элементов в вертикальной или горизонтальной плоскости.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394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осмотре металлических (в том числе гофрированных) труб необходимо обращать внимание: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целостность и состояние дополнительного защитного покрытия;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коррозии и состояние основного цинкового покрытия; - разрушения лотка;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деформаций формы поперечного сечения;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правильность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монтажа стыков (полноту установки болтов, качество затяжки болтов и положение шайб);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местных повреждений металла (трещин у болтовых отверстий, погнутостей и др.).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492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недостаточном естественном освещении для осмотров и обследований необходимо применять дополнительные переносные источники света.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Освещенность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контролируемых поверхностей должна быть достаточной для надежного выявления дефектов (не менее 500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2831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81</TotalTime>
  <Words>993</Words>
  <Application>Microsoft Office PowerPoint</Application>
  <PresentationFormat>Широкоэкранный</PresentationFormat>
  <Paragraphs>75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Times New Roman</vt:lpstr>
      <vt:lpstr>Trebuchet MS</vt:lpstr>
      <vt:lpstr>Wingdings 3</vt:lpstr>
      <vt:lpstr>Аспект</vt:lpstr>
      <vt:lpstr>Мониторинг водопропускных сооружений</vt:lpstr>
      <vt:lpstr>Санация труб с помощью светополимерно-тканевого рукава </vt:lpstr>
      <vt:lpstr> Светополимерно-тканевый рукав </vt:lpstr>
      <vt:lpstr>Презентация PowerPoint</vt:lpstr>
      <vt:lpstr>Обследование водопропускных труб </vt:lpstr>
      <vt:lpstr>Презентация PowerPoint</vt:lpstr>
      <vt:lpstr>Презентация PowerPoint</vt:lpstr>
      <vt:lpstr>Презентация PowerPoint</vt:lpstr>
      <vt:lpstr>Презентация PowerPoint</vt:lpstr>
      <vt:lpstr>2 Периодический инструментальный мониторинг </vt:lpstr>
      <vt:lpstr>Презентация PowerPoint</vt:lpstr>
      <vt:lpstr>- методику обработки данных измерений и анализа результатов; - мероприятия по обеспечению доступа к элементам конструкции для установки датчиков, марок, снятия отсчетов;  - мероприятия по обеспечению сохранности установленных датчиков, марок и приборов от их повреждения, вандализма, хищения;  - перечень отчетных документов, сроки их представления. </vt:lpstr>
      <vt:lpstr>РОБОТ ДЛЯ ТЕЛЕИНСПЕКЦИИ ТРУБОПРОВОДОВ SD-100</vt:lpstr>
      <vt:lpstr>Осмотр сооружений (визуальный осмотр)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Мониторинг водопропускных сооружений</dc:title>
  <dc:creator>Назым</dc:creator>
  <cp:lastModifiedBy>RePack by Diakov</cp:lastModifiedBy>
  <cp:revision>9</cp:revision>
  <dcterms:created xsi:type="dcterms:W3CDTF">2019-03-08T12:41:16Z</dcterms:created>
  <dcterms:modified xsi:type="dcterms:W3CDTF">2021-01-21T05:58:45Z</dcterms:modified>
</cp:coreProperties>
</file>